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7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>
        <p:scale>
          <a:sx n="200" d="100"/>
          <a:sy n="200" d="100"/>
        </p:scale>
        <p:origin x="-240" y="4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29.12.2021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OPARTGT015</a:t>
            </a:r>
            <a:r>
              <a:rPr lang="pl-PL" sz="2000" dirty="0"/>
              <a:t> </a:t>
            </a:r>
            <a:r>
              <a:rPr lang="en-US" sz="2000" dirty="0"/>
              <a:t>MEZZEH AMMUNITION FACTORY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573085" y="2332696"/>
            <a:ext cx="136540" cy="150584"/>
          </a:xfrm>
          <a:prstGeom prst="star4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0000FF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596336" y="2254100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00FF"/>
                </a:solidFill>
                <a:latin typeface="Arial Black" pitchFamily="34" charset="0"/>
              </a:rPr>
              <a:t>14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14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621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281</a:t>
            </a:r>
            <a:r>
              <a:rPr lang="pl-PL" sz="1100" dirty="0"/>
              <a:t> / </a:t>
            </a:r>
            <a:r>
              <a:rPr lang="en-US" sz="1100" dirty="0"/>
              <a:t>2205ft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13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648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313</a:t>
            </a:r>
            <a:r>
              <a:rPr lang="pl-PL" sz="1100" dirty="0"/>
              <a:t> / </a:t>
            </a:r>
            <a:r>
              <a:rPr lang="en-US" sz="1100" dirty="0"/>
              <a:t>2197ft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11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737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271</a:t>
            </a:r>
            <a:r>
              <a:rPr lang="pl-PL" sz="1100" dirty="0"/>
              <a:t> / </a:t>
            </a:r>
            <a:r>
              <a:rPr lang="en-US" sz="1100" dirty="0"/>
              <a:t>2203ft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10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771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271</a:t>
            </a:r>
            <a:r>
              <a:rPr lang="pl-PL" sz="1100" dirty="0"/>
              <a:t> / </a:t>
            </a:r>
            <a:r>
              <a:rPr lang="en-US" sz="1100" dirty="0"/>
              <a:t>2207ft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9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732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240</a:t>
            </a:r>
            <a:r>
              <a:rPr lang="pl-PL" sz="1100" dirty="0"/>
              <a:t> / </a:t>
            </a:r>
            <a:r>
              <a:rPr lang="en-US" sz="1100" dirty="0"/>
              <a:t>2215ft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8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729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227</a:t>
            </a:r>
            <a:r>
              <a:rPr lang="pl-PL" sz="1100" dirty="0"/>
              <a:t> / </a:t>
            </a:r>
            <a:r>
              <a:rPr lang="en-US" sz="1100" dirty="0"/>
              <a:t>2215ft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7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722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206</a:t>
            </a:r>
            <a:r>
              <a:rPr lang="pl-PL" sz="1100" dirty="0"/>
              <a:t> / </a:t>
            </a:r>
            <a:r>
              <a:rPr lang="en-US" sz="1100" dirty="0"/>
              <a:t>2212ft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720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194</a:t>
            </a:r>
            <a:r>
              <a:rPr lang="pl-PL" sz="1100" dirty="0"/>
              <a:t> / </a:t>
            </a:r>
            <a:r>
              <a:rPr lang="en-US" sz="1100" dirty="0"/>
              <a:t>2210ft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5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719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157</a:t>
            </a:r>
            <a:r>
              <a:rPr lang="pl-PL" sz="1100" dirty="0"/>
              <a:t> / </a:t>
            </a:r>
            <a:r>
              <a:rPr lang="en-US" sz="1100" dirty="0"/>
              <a:t>2205ft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4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701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165</a:t>
            </a:r>
            <a:r>
              <a:rPr lang="pl-PL" sz="1100" dirty="0"/>
              <a:t> / </a:t>
            </a:r>
            <a:r>
              <a:rPr lang="en-US" sz="1100" dirty="0"/>
              <a:t>2204ft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  <a:endParaRPr lang="en-US" sz="1100" dirty="0"/>
          </a:p>
          <a:p>
            <a:r>
              <a:rPr lang="pl-PL" sz="1100" dirty="0"/>
              <a:t>DPI 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681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048</a:t>
            </a:r>
            <a:r>
              <a:rPr lang="pl-PL" sz="1100" dirty="0"/>
              <a:t> / </a:t>
            </a:r>
            <a:r>
              <a:rPr lang="en-US" sz="1100" dirty="0"/>
              <a:t>2193ft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2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598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070</a:t>
            </a:r>
            <a:r>
              <a:rPr lang="pl-PL" sz="1100" dirty="0"/>
              <a:t> / </a:t>
            </a:r>
            <a:r>
              <a:rPr lang="en-US" sz="1100" dirty="0"/>
              <a:t>2199ft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r>
              <a:rPr lang="pl-PL" sz="1100" dirty="0"/>
              <a:t>DPI </a:t>
            </a:r>
            <a:r>
              <a:rPr lang="en-US" sz="1100" dirty="0"/>
              <a:t>1</a:t>
            </a:r>
            <a:r>
              <a:rPr lang="pl-PL" sz="1100" dirty="0"/>
              <a:t> </a:t>
            </a:r>
            <a:r>
              <a:rPr lang="en-US" sz="1100" dirty="0"/>
              <a:t>    </a:t>
            </a:r>
            <a:r>
              <a:rPr lang="pl-PL" sz="1100" dirty="0"/>
              <a:t>- N3</a:t>
            </a:r>
            <a:r>
              <a:rPr lang="en-US" sz="1100" dirty="0"/>
              <a:t>3</a:t>
            </a:r>
            <a:r>
              <a:rPr lang="pl-PL" sz="1100" dirty="0"/>
              <a:t> </a:t>
            </a:r>
            <a:r>
              <a:rPr lang="en-US" sz="1100" dirty="0"/>
              <a:t>29</a:t>
            </a:r>
            <a:r>
              <a:rPr lang="pl-PL" sz="1100" dirty="0"/>
              <a:t>.</a:t>
            </a:r>
            <a:r>
              <a:rPr lang="en-US" sz="1100" dirty="0"/>
              <a:t>560</a:t>
            </a:r>
            <a:r>
              <a:rPr lang="pl-PL" sz="1100" dirty="0"/>
              <a:t> E 3</a:t>
            </a:r>
            <a:r>
              <a:rPr lang="en-US" sz="1100" dirty="0"/>
              <a:t>6</a:t>
            </a:r>
            <a:r>
              <a:rPr lang="pl-PL" sz="1100" dirty="0"/>
              <a:t> </a:t>
            </a:r>
            <a:r>
              <a:rPr lang="en-US" sz="1100" dirty="0"/>
              <a:t>19</a:t>
            </a:r>
            <a:r>
              <a:rPr lang="pl-PL" sz="1100" dirty="0"/>
              <a:t>.</a:t>
            </a:r>
            <a:r>
              <a:rPr lang="en-US" sz="1100" dirty="0"/>
              <a:t>069</a:t>
            </a:r>
            <a:r>
              <a:rPr lang="pl-PL" sz="1100" dirty="0"/>
              <a:t> / </a:t>
            </a:r>
            <a:r>
              <a:rPr lang="en-US" sz="1100" dirty="0"/>
              <a:t>2198ft </a:t>
            </a:r>
            <a:r>
              <a:rPr lang="pl-PL" sz="1100" dirty="0"/>
              <a:t>/</a:t>
            </a:r>
            <a:r>
              <a:rPr lang="en-US" sz="1100" dirty="0"/>
              <a:t> 2000</a:t>
            </a:r>
            <a:r>
              <a:rPr lang="nb-NO" sz="1100" dirty="0"/>
              <a:t>lb PGM</a:t>
            </a:r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  <a:p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en-US" sz="1200" dirty="0"/>
              <a:t>CDC - High density civilian housing 90m from facility. Numerous buildings of religious significance within 500m of facility.</a:t>
            </a:r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pic>
        <p:nvPicPr>
          <p:cNvPr id="1027" name="Picture 1026" descr="An aerial view of a city&#10;&#10;Description automatically generated with low confidence">
            <a:extLst>
              <a:ext uri="{FF2B5EF4-FFF2-40B4-BE49-F238E27FC236}">
                <a16:creationId xmlns:a16="http://schemas.microsoft.com/office/drawing/2014/main" id="{11FD73A7-A793-4061-9104-2B313AEF6D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9776" b="2711"/>
          <a:stretch/>
        </p:blipFill>
        <p:spPr>
          <a:xfrm>
            <a:off x="35496" y="783421"/>
            <a:ext cx="5679512" cy="3874281"/>
          </a:xfrm>
          <a:prstGeom prst="rect">
            <a:avLst/>
          </a:prstGeom>
        </p:spPr>
      </p:pic>
      <p:sp>
        <p:nvSpPr>
          <p:cNvPr id="160" name="Isosceles Triangle 159">
            <a:extLst>
              <a:ext uri="{FF2B5EF4-FFF2-40B4-BE49-F238E27FC236}">
                <a16:creationId xmlns:a16="http://schemas.microsoft.com/office/drawing/2014/main" id="{00DE5E1C-38BE-4972-8117-93F8853CB98A}"/>
              </a:ext>
            </a:extLst>
          </p:cNvPr>
          <p:cNvSpPr/>
          <p:nvPr/>
        </p:nvSpPr>
        <p:spPr>
          <a:xfrm>
            <a:off x="3361333" y="217194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2" name="Isosceles Triangle 161">
            <a:extLst>
              <a:ext uri="{FF2B5EF4-FFF2-40B4-BE49-F238E27FC236}">
                <a16:creationId xmlns:a16="http://schemas.microsoft.com/office/drawing/2014/main" id="{8812D3BE-0FB3-430C-875C-B3ED5E6EA6F3}"/>
              </a:ext>
            </a:extLst>
          </p:cNvPr>
          <p:cNvSpPr/>
          <p:nvPr/>
        </p:nvSpPr>
        <p:spPr>
          <a:xfrm>
            <a:off x="3453684" y="213978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3" name="Isosceles Triangle 162">
            <a:extLst>
              <a:ext uri="{FF2B5EF4-FFF2-40B4-BE49-F238E27FC236}">
                <a16:creationId xmlns:a16="http://schemas.microsoft.com/office/drawing/2014/main" id="{F55ADC0C-9D72-4E7E-BDA1-191B4A9ED3F1}"/>
              </a:ext>
            </a:extLst>
          </p:cNvPr>
          <p:cNvSpPr/>
          <p:nvPr/>
        </p:nvSpPr>
        <p:spPr>
          <a:xfrm>
            <a:off x="3577972" y="2107613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4" name="Isosceles Triangle 163">
            <a:extLst>
              <a:ext uri="{FF2B5EF4-FFF2-40B4-BE49-F238E27FC236}">
                <a16:creationId xmlns:a16="http://schemas.microsoft.com/office/drawing/2014/main" id="{C07A1ACF-5A99-4549-84F8-E7A436C63648}"/>
              </a:ext>
            </a:extLst>
          </p:cNvPr>
          <p:cNvSpPr/>
          <p:nvPr/>
        </p:nvSpPr>
        <p:spPr>
          <a:xfrm>
            <a:off x="3670701" y="208224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5" name="Isosceles Triangle 164">
            <a:extLst>
              <a:ext uri="{FF2B5EF4-FFF2-40B4-BE49-F238E27FC236}">
                <a16:creationId xmlns:a16="http://schemas.microsoft.com/office/drawing/2014/main" id="{92435E1D-65A9-40F7-9F33-D3658D78D291}"/>
              </a:ext>
            </a:extLst>
          </p:cNvPr>
          <p:cNvSpPr/>
          <p:nvPr/>
        </p:nvSpPr>
        <p:spPr>
          <a:xfrm>
            <a:off x="3856931" y="188371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6" name="Isosceles Triangle 165">
            <a:extLst>
              <a:ext uri="{FF2B5EF4-FFF2-40B4-BE49-F238E27FC236}">
                <a16:creationId xmlns:a16="http://schemas.microsoft.com/office/drawing/2014/main" id="{2F583DC8-36ED-4BD4-B73F-B81E331F5504}"/>
              </a:ext>
            </a:extLst>
          </p:cNvPr>
          <p:cNvSpPr/>
          <p:nvPr/>
        </p:nvSpPr>
        <p:spPr>
          <a:xfrm>
            <a:off x="3945341" y="2082241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7" name="Isosceles Triangle 166">
            <a:extLst>
              <a:ext uri="{FF2B5EF4-FFF2-40B4-BE49-F238E27FC236}">
                <a16:creationId xmlns:a16="http://schemas.microsoft.com/office/drawing/2014/main" id="{F4C330CB-D6D2-4DD8-A37B-C93747A0625E}"/>
              </a:ext>
            </a:extLst>
          </p:cNvPr>
          <p:cNvSpPr/>
          <p:nvPr/>
        </p:nvSpPr>
        <p:spPr>
          <a:xfrm>
            <a:off x="2380066" y="244736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8" name="Isosceles Triangle 167">
            <a:extLst>
              <a:ext uri="{FF2B5EF4-FFF2-40B4-BE49-F238E27FC236}">
                <a16:creationId xmlns:a16="http://schemas.microsoft.com/office/drawing/2014/main" id="{C7860DEF-11EE-4D27-BC0A-2D7CC75C2F51}"/>
              </a:ext>
            </a:extLst>
          </p:cNvPr>
          <p:cNvSpPr/>
          <p:nvPr/>
        </p:nvSpPr>
        <p:spPr>
          <a:xfrm>
            <a:off x="2411816" y="3045854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69" name="Isosceles Triangle 168">
            <a:extLst>
              <a:ext uri="{FF2B5EF4-FFF2-40B4-BE49-F238E27FC236}">
                <a16:creationId xmlns:a16="http://schemas.microsoft.com/office/drawing/2014/main" id="{A6A6A44B-D596-465C-8F83-A616CE17D993}"/>
              </a:ext>
            </a:extLst>
          </p:cNvPr>
          <p:cNvSpPr/>
          <p:nvPr/>
        </p:nvSpPr>
        <p:spPr>
          <a:xfrm>
            <a:off x="3673310" y="249754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0" name="Isosceles Triangle 169">
            <a:extLst>
              <a:ext uri="{FF2B5EF4-FFF2-40B4-BE49-F238E27FC236}">
                <a16:creationId xmlns:a16="http://schemas.microsoft.com/office/drawing/2014/main" id="{6787F94F-7D74-4C3B-8D9B-9313A7BB26CB}"/>
              </a:ext>
            </a:extLst>
          </p:cNvPr>
          <p:cNvSpPr/>
          <p:nvPr/>
        </p:nvSpPr>
        <p:spPr>
          <a:xfrm>
            <a:off x="2348507" y="336383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2" name="Isosceles Triangle 171">
            <a:extLst>
              <a:ext uri="{FF2B5EF4-FFF2-40B4-BE49-F238E27FC236}">
                <a16:creationId xmlns:a16="http://schemas.microsoft.com/office/drawing/2014/main" id="{3ECCB6EC-4921-4894-81C8-D403DAD6F986}"/>
              </a:ext>
            </a:extLst>
          </p:cNvPr>
          <p:cNvSpPr/>
          <p:nvPr/>
        </p:nvSpPr>
        <p:spPr>
          <a:xfrm>
            <a:off x="3131840" y="2204116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3" name="Isosceles Triangle 172">
            <a:extLst>
              <a:ext uri="{FF2B5EF4-FFF2-40B4-BE49-F238E27FC236}">
                <a16:creationId xmlns:a16="http://schemas.microsoft.com/office/drawing/2014/main" id="{2B2BC20E-F7E8-421D-AF63-F13AFFFB29C5}"/>
              </a:ext>
            </a:extLst>
          </p:cNvPr>
          <p:cNvSpPr/>
          <p:nvPr/>
        </p:nvSpPr>
        <p:spPr>
          <a:xfrm>
            <a:off x="3163398" y="2328209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74" name="Isosceles Triangle 173">
            <a:extLst>
              <a:ext uri="{FF2B5EF4-FFF2-40B4-BE49-F238E27FC236}">
                <a16:creationId xmlns:a16="http://schemas.microsoft.com/office/drawing/2014/main" id="{23A6EB1A-113E-46F8-B428-BF1CE5E3926D}"/>
              </a:ext>
            </a:extLst>
          </p:cNvPr>
          <p:cNvSpPr/>
          <p:nvPr/>
        </p:nvSpPr>
        <p:spPr>
          <a:xfrm>
            <a:off x="4166195" y="2683598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7DD8A571-424E-4E60-BB83-5B4114B83316}"/>
              </a:ext>
            </a:extLst>
          </p:cNvPr>
          <p:cNvSpPr txBox="1"/>
          <p:nvPr/>
        </p:nvSpPr>
        <p:spPr>
          <a:xfrm>
            <a:off x="2321075" y="3274022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720658A6-B50D-4E8D-9B7A-C11229D8CA4F}"/>
              </a:ext>
            </a:extLst>
          </p:cNvPr>
          <p:cNvSpPr txBox="1"/>
          <p:nvPr/>
        </p:nvSpPr>
        <p:spPr>
          <a:xfrm>
            <a:off x="2380065" y="2953166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2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A1FC497E-2820-4D8A-B5B3-5FB780D0D6D6}"/>
              </a:ext>
            </a:extLst>
          </p:cNvPr>
          <p:cNvSpPr txBox="1"/>
          <p:nvPr/>
        </p:nvSpPr>
        <p:spPr>
          <a:xfrm>
            <a:off x="2294625" y="2453865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3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E4244262-6C87-472C-806D-FDEA3A654BE8}"/>
              </a:ext>
            </a:extLst>
          </p:cNvPr>
          <p:cNvSpPr txBox="1"/>
          <p:nvPr/>
        </p:nvSpPr>
        <p:spPr>
          <a:xfrm>
            <a:off x="3010491" y="2254100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4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A60C4506-8743-4A8B-B873-FA7691699C9D}"/>
              </a:ext>
            </a:extLst>
          </p:cNvPr>
          <p:cNvSpPr txBox="1"/>
          <p:nvPr/>
        </p:nvSpPr>
        <p:spPr>
          <a:xfrm>
            <a:off x="2972198" y="2144352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5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F5DD91DA-DDC5-4461-908A-D7DAC095CFCA}"/>
              </a:ext>
            </a:extLst>
          </p:cNvPr>
          <p:cNvSpPr txBox="1"/>
          <p:nvPr/>
        </p:nvSpPr>
        <p:spPr>
          <a:xfrm>
            <a:off x="3299362" y="2191061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6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18BF4358-B950-4C4F-9FAF-5097B1D9566E}"/>
              </a:ext>
            </a:extLst>
          </p:cNvPr>
          <p:cNvSpPr txBox="1"/>
          <p:nvPr/>
        </p:nvSpPr>
        <p:spPr>
          <a:xfrm>
            <a:off x="3399626" y="2165421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7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5FB71A60-777B-4D8C-B845-71553142801F}"/>
              </a:ext>
            </a:extLst>
          </p:cNvPr>
          <p:cNvSpPr txBox="1"/>
          <p:nvPr/>
        </p:nvSpPr>
        <p:spPr>
          <a:xfrm>
            <a:off x="3534290" y="2120096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8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4AA3B3C1-0F0D-4D8B-BE04-873880EC5B02}"/>
              </a:ext>
            </a:extLst>
          </p:cNvPr>
          <p:cNvSpPr txBox="1"/>
          <p:nvPr/>
        </p:nvSpPr>
        <p:spPr>
          <a:xfrm>
            <a:off x="3614427" y="2099076"/>
            <a:ext cx="216024" cy="21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9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A9AE8E99-56C5-4D41-8294-E75AF6F3D6AA}"/>
              </a:ext>
            </a:extLst>
          </p:cNvPr>
          <p:cNvSpPr txBox="1"/>
          <p:nvPr/>
        </p:nvSpPr>
        <p:spPr>
          <a:xfrm>
            <a:off x="3641089" y="1810347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10</a:t>
            </a:r>
            <a:endParaRPr lang="is-IS" sz="800" dirty="0">
              <a:solidFill>
                <a:srgbClr val="0000FF"/>
              </a:solidFill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48542B02-1023-44C7-889F-7B142EC06A2B}"/>
              </a:ext>
            </a:extLst>
          </p:cNvPr>
          <p:cNvSpPr txBox="1"/>
          <p:nvPr/>
        </p:nvSpPr>
        <p:spPr>
          <a:xfrm>
            <a:off x="3919302" y="2003387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11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ADE87895-6CAB-4BFE-9AF6-6D7DACFC60B4}"/>
              </a:ext>
            </a:extLst>
          </p:cNvPr>
          <p:cNvSpPr txBox="1"/>
          <p:nvPr/>
        </p:nvSpPr>
        <p:spPr>
          <a:xfrm>
            <a:off x="3571880" y="2507855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12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6EF4EE68-A3A7-4E6F-98E1-E7171F82D243}"/>
              </a:ext>
            </a:extLst>
          </p:cNvPr>
          <p:cNvSpPr txBox="1"/>
          <p:nvPr/>
        </p:nvSpPr>
        <p:spPr>
          <a:xfrm>
            <a:off x="4092992" y="2687215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13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609FD78E-71EC-4ECD-A53B-3EBA6B258848}"/>
              </a:ext>
            </a:extLst>
          </p:cNvPr>
          <p:cNvSpPr txBox="1"/>
          <p:nvPr/>
        </p:nvSpPr>
        <p:spPr>
          <a:xfrm>
            <a:off x="3811711" y="2806809"/>
            <a:ext cx="3011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</a:rPr>
              <a:t>14</a:t>
            </a:r>
          </a:p>
        </p:txBody>
      </p:sp>
      <p:sp>
        <p:nvSpPr>
          <p:cNvPr id="190" name="Isosceles Triangle 189">
            <a:extLst>
              <a:ext uri="{FF2B5EF4-FFF2-40B4-BE49-F238E27FC236}">
                <a16:creationId xmlns:a16="http://schemas.microsoft.com/office/drawing/2014/main" id="{6A7B1B20-E545-4A23-B3CA-2BF84E36EAD7}"/>
              </a:ext>
            </a:extLst>
          </p:cNvPr>
          <p:cNvSpPr/>
          <p:nvPr/>
        </p:nvSpPr>
        <p:spPr>
          <a:xfrm>
            <a:off x="4006640" y="2857502"/>
            <a:ext cx="63117" cy="64335"/>
          </a:xfrm>
          <a:prstGeom prst="triangle">
            <a:avLst/>
          </a:prstGeom>
          <a:noFill/>
          <a:ln w="95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0000FF"/>
              </a:solidFill>
            </a:endParaRPr>
          </a:p>
        </p:txBody>
      </p:sp>
      <p:sp>
        <p:nvSpPr>
          <p:cNvPr id="1029" name="Freeform: Shape 1028">
            <a:extLst>
              <a:ext uri="{FF2B5EF4-FFF2-40B4-BE49-F238E27FC236}">
                <a16:creationId xmlns:a16="http://schemas.microsoft.com/office/drawing/2014/main" id="{24C1E0C8-AD20-4C23-95AF-F8E5A11381F1}"/>
              </a:ext>
            </a:extLst>
          </p:cNvPr>
          <p:cNvSpPr/>
          <p:nvPr/>
        </p:nvSpPr>
        <p:spPr>
          <a:xfrm>
            <a:off x="1544638" y="1855788"/>
            <a:ext cx="2984500" cy="1717675"/>
          </a:xfrm>
          <a:custGeom>
            <a:avLst/>
            <a:gdLst>
              <a:gd name="connsiteX0" fmla="*/ 2465387 w 2984500"/>
              <a:gd name="connsiteY0" fmla="*/ 0 h 1717675"/>
              <a:gd name="connsiteX1" fmla="*/ 2984500 w 2984500"/>
              <a:gd name="connsiteY1" fmla="*/ 1022350 h 1717675"/>
              <a:gd name="connsiteX2" fmla="*/ 2892425 w 2984500"/>
              <a:gd name="connsiteY2" fmla="*/ 1069975 h 1717675"/>
              <a:gd name="connsiteX3" fmla="*/ 2327275 w 2984500"/>
              <a:gd name="connsiteY3" fmla="*/ 1235075 h 1717675"/>
              <a:gd name="connsiteX4" fmla="*/ 1482725 w 2984500"/>
              <a:gd name="connsiteY4" fmla="*/ 1506537 h 1717675"/>
              <a:gd name="connsiteX5" fmla="*/ 930275 w 2984500"/>
              <a:gd name="connsiteY5" fmla="*/ 1663700 h 1717675"/>
              <a:gd name="connsiteX6" fmla="*/ 565150 w 2984500"/>
              <a:gd name="connsiteY6" fmla="*/ 1714500 h 1717675"/>
              <a:gd name="connsiteX7" fmla="*/ 188912 w 2984500"/>
              <a:gd name="connsiteY7" fmla="*/ 1717675 h 1717675"/>
              <a:gd name="connsiteX8" fmla="*/ 0 w 2984500"/>
              <a:gd name="connsiteY8" fmla="*/ 730250 h 1717675"/>
              <a:gd name="connsiteX9" fmla="*/ 36512 w 2984500"/>
              <a:gd name="connsiteY9" fmla="*/ 688975 h 1717675"/>
              <a:gd name="connsiteX10" fmla="*/ 128587 w 2984500"/>
              <a:gd name="connsiteY10" fmla="*/ 661987 h 1717675"/>
              <a:gd name="connsiteX11" fmla="*/ 107950 w 2984500"/>
              <a:gd name="connsiteY11" fmla="*/ 574675 h 1717675"/>
              <a:gd name="connsiteX12" fmla="*/ 1274762 w 2984500"/>
              <a:gd name="connsiteY12" fmla="*/ 273050 h 1717675"/>
              <a:gd name="connsiteX13" fmla="*/ 1382712 w 2984500"/>
              <a:gd name="connsiteY13" fmla="*/ 276225 h 1717675"/>
              <a:gd name="connsiteX14" fmla="*/ 2165350 w 2984500"/>
              <a:gd name="connsiteY14" fmla="*/ 82550 h 1717675"/>
              <a:gd name="connsiteX15" fmla="*/ 2179637 w 2984500"/>
              <a:gd name="connsiteY15" fmla="*/ 26987 h 1717675"/>
              <a:gd name="connsiteX16" fmla="*/ 2465387 w 2984500"/>
              <a:gd name="connsiteY16" fmla="*/ 0 h 1717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984500" h="1717675">
                <a:moveTo>
                  <a:pt x="2465387" y="0"/>
                </a:moveTo>
                <a:lnTo>
                  <a:pt x="2984500" y="1022350"/>
                </a:lnTo>
                <a:lnTo>
                  <a:pt x="2892425" y="1069975"/>
                </a:lnTo>
                <a:lnTo>
                  <a:pt x="2327275" y="1235075"/>
                </a:lnTo>
                <a:lnTo>
                  <a:pt x="1482725" y="1506537"/>
                </a:lnTo>
                <a:lnTo>
                  <a:pt x="930275" y="1663700"/>
                </a:lnTo>
                <a:lnTo>
                  <a:pt x="565150" y="1714500"/>
                </a:lnTo>
                <a:lnTo>
                  <a:pt x="188912" y="1717675"/>
                </a:lnTo>
                <a:lnTo>
                  <a:pt x="0" y="730250"/>
                </a:lnTo>
                <a:lnTo>
                  <a:pt x="36512" y="688975"/>
                </a:lnTo>
                <a:lnTo>
                  <a:pt x="128587" y="661987"/>
                </a:lnTo>
                <a:lnTo>
                  <a:pt x="107950" y="574675"/>
                </a:lnTo>
                <a:lnTo>
                  <a:pt x="1274762" y="273050"/>
                </a:lnTo>
                <a:lnTo>
                  <a:pt x="1382712" y="276225"/>
                </a:lnTo>
                <a:lnTo>
                  <a:pt x="2165350" y="82550"/>
                </a:lnTo>
                <a:lnTo>
                  <a:pt x="2179637" y="26987"/>
                </a:lnTo>
                <a:lnTo>
                  <a:pt x="2465387" y="0"/>
                </a:lnTo>
                <a:close/>
              </a:path>
            </a:pathLst>
          </a:cu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30" name="Freeform: Shape 1029">
            <a:extLst>
              <a:ext uri="{FF2B5EF4-FFF2-40B4-BE49-F238E27FC236}">
                <a16:creationId xmlns:a16="http://schemas.microsoft.com/office/drawing/2014/main" id="{BB683031-4E3A-4819-84AC-F591952584CB}"/>
              </a:ext>
            </a:extLst>
          </p:cNvPr>
          <p:cNvSpPr/>
          <p:nvPr/>
        </p:nvSpPr>
        <p:spPr>
          <a:xfrm>
            <a:off x="55033" y="963083"/>
            <a:ext cx="2743200" cy="2603500"/>
          </a:xfrm>
          <a:custGeom>
            <a:avLst/>
            <a:gdLst>
              <a:gd name="connsiteX0" fmla="*/ 2743200 w 2743200"/>
              <a:gd name="connsiteY0" fmla="*/ 1130300 h 2603500"/>
              <a:gd name="connsiteX1" fmla="*/ 2732617 w 2743200"/>
              <a:gd name="connsiteY1" fmla="*/ 10584 h 2603500"/>
              <a:gd name="connsiteX2" fmla="*/ 2117 w 2743200"/>
              <a:gd name="connsiteY2" fmla="*/ 0 h 2603500"/>
              <a:gd name="connsiteX3" fmla="*/ 0 w 2743200"/>
              <a:gd name="connsiteY3" fmla="*/ 2540000 h 2603500"/>
              <a:gd name="connsiteX4" fmla="*/ 1339850 w 2743200"/>
              <a:gd name="connsiteY4" fmla="*/ 2603500 h 2603500"/>
              <a:gd name="connsiteX5" fmla="*/ 1475317 w 2743200"/>
              <a:gd name="connsiteY5" fmla="*/ 1663700 h 2603500"/>
              <a:gd name="connsiteX6" fmla="*/ 1509184 w 2743200"/>
              <a:gd name="connsiteY6" fmla="*/ 1483784 h 2603500"/>
              <a:gd name="connsiteX7" fmla="*/ 1553634 w 2743200"/>
              <a:gd name="connsiteY7" fmla="*/ 1447800 h 2603500"/>
              <a:gd name="connsiteX8" fmla="*/ 2743200 w 2743200"/>
              <a:gd name="connsiteY8" fmla="*/ 1130300 h 260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3200" h="2603500">
                <a:moveTo>
                  <a:pt x="2743200" y="1130300"/>
                </a:moveTo>
                <a:lnTo>
                  <a:pt x="2732617" y="10584"/>
                </a:lnTo>
                <a:lnTo>
                  <a:pt x="2117" y="0"/>
                </a:lnTo>
                <a:cubicBezTo>
                  <a:pt x="1411" y="846667"/>
                  <a:pt x="706" y="1693333"/>
                  <a:pt x="0" y="2540000"/>
                </a:cubicBezTo>
                <a:lnTo>
                  <a:pt x="1339850" y="2603500"/>
                </a:lnTo>
                <a:lnTo>
                  <a:pt x="1475317" y="1663700"/>
                </a:lnTo>
                <a:lnTo>
                  <a:pt x="1509184" y="1483784"/>
                </a:lnTo>
                <a:lnTo>
                  <a:pt x="1553634" y="1447800"/>
                </a:lnTo>
                <a:lnTo>
                  <a:pt x="2743200" y="1130300"/>
                </a:lnTo>
                <a:close/>
              </a:path>
            </a:pathLst>
          </a:custGeom>
          <a:solidFill>
            <a:srgbClr val="FF0000">
              <a:alpha val="12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1031" name="Freeform: Shape 1030">
            <a:extLst>
              <a:ext uri="{FF2B5EF4-FFF2-40B4-BE49-F238E27FC236}">
                <a16:creationId xmlns:a16="http://schemas.microsoft.com/office/drawing/2014/main" id="{26693637-3560-4E79-A6BB-68270A87385B}"/>
              </a:ext>
            </a:extLst>
          </p:cNvPr>
          <p:cNvSpPr/>
          <p:nvPr/>
        </p:nvSpPr>
        <p:spPr>
          <a:xfrm>
            <a:off x="3553883" y="965200"/>
            <a:ext cx="2167467" cy="2087033"/>
          </a:xfrm>
          <a:custGeom>
            <a:avLst/>
            <a:gdLst>
              <a:gd name="connsiteX0" fmla="*/ 677334 w 2167467"/>
              <a:gd name="connsiteY0" fmla="*/ 65617 h 2087033"/>
              <a:gd name="connsiteX1" fmla="*/ 692150 w 2167467"/>
              <a:gd name="connsiteY1" fmla="*/ 533400 h 2087033"/>
              <a:gd name="connsiteX2" fmla="*/ 810684 w 2167467"/>
              <a:gd name="connsiteY2" fmla="*/ 660400 h 2087033"/>
              <a:gd name="connsiteX3" fmla="*/ 1064684 w 2167467"/>
              <a:gd name="connsiteY3" fmla="*/ 677333 h 2087033"/>
              <a:gd name="connsiteX4" fmla="*/ 1200150 w 2167467"/>
              <a:gd name="connsiteY4" fmla="*/ 668867 h 2087033"/>
              <a:gd name="connsiteX5" fmla="*/ 1352550 w 2167467"/>
              <a:gd name="connsiteY5" fmla="*/ 1206500 h 2087033"/>
              <a:gd name="connsiteX6" fmla="*/ 916517 w 2167467"/>
              <a:gd name="connsiteY6" fmla="*/ 1280583 h 2087033"/>
              <a:gd name="connsiteX7" fmla="*/ 1344084 w 2167467"/>
              <a:gd name="connsiteY7" fmla="*/ 1892300 h 2087033"/>
              <a:gd name="connsiteX8" fmla="*/ 1485900 w 2167467"/>
              <a:gd name="connsiteY8" fmla="*/ 1957917 h 2087033"/>
              <a:gd name="connsiteX9" fmla="*/ 1888067 w 2167467"/>
              <a:gd name="connsiteY9" fmla="*/ 2067983 h 2087033"/>
              <a:gd name="connsiteX10" fmla="*/ 2167467 w 2167467"/>
              <a:gd name="connsiteY10" fmla="*/ 2087033 h 2087033"/>
              <a:gd name="connsiteX11" fmla="*/ 2146300 w 2167467"/>
              <a:gd name="connsiteY11" fmla="*/ 0 h 2087033"/>
              <a:gd name="connsiteX12" fmla="*/ 0 w 2167467"/>
              <a:gd name="connsiteY12" fmla="*/ 0 h 2087033"/>
              <a:gd name="connsiteX13" fmla="*/ 23284 w 2167467"/>
              <a:gd name="connsiteY13" fmla="*/ 38100 h 2087033"/>
              <a:gd name="connsiteX14" fmla="*/ 677334 w 2167467"/>
              <a:gd name="connsiteY14" fmla="*/ 65617 h 2087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67467" h="2087033">
                <a:moveTo>
                  <a:pt x="677334" y="65617"/>
                </a:moveTo>
                <a:lnTo>
                  <a:pt x="692150" y="533400"/>
                </a:lnTo>
                <a:lnTo>
                  <a:pt x="810684" y="660400"/>
                </a:lnTo>
                <a:lnTo>
                  <a:pt x="1064684" y="677333"/>
                </a:lnTo>
                <a:lnTo>
                  <a:pt x="1200150" y="668867"/>
                </a:lnTo>
                <a:lnTo>
                  <a:pt x="1352550" y="1206500"/>
                </a:lnTo>
                <a:lnTo>
                  <a:pt x="916517" y="1280583"/>
                </a:lnTo>
                <a:lnTo>
                  <a:pt x="1344084" y="1892300"/>
                </a:lnTo>
                <a:lnTo>
                  <a:pt x="1485900" y="1957917"/>
                </a:lnTo>
                <a:lnTo>
                  <a:pt x="1888067" y="2067983"/>
                </a:lnTo>
                <a:lnTo>
                  <a:pt x="2167467" y="2087033"/>
                </a:lnTo>
                <a:lnTo>
                  <a:pt x="2146300" y="0"/>
                </a:lnTo>
                <a:lnTo>
                  <a:pt x="0" y="0"/>
                </a:lnTo>
                <a:lnTo>
                  <a:pt x="23284" y="38100"/>
                </a:lnTo>
                <a:lnTo>
                  <a:pt x="677334" y="65617"/>
                </a:lnTo>
                <a:close/>
              </a:path>
            </a:pathLst>
          </a:custGeom>
          <a:solidFill>
            <a:srgbClr val="FF0000">
              <a:alpha val="1800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49096620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7309</TotalTime>
  <Words>305</Words>
  <Application>Microsoft Office PowerPoint</Application>
  <PresentationFormat>On-screen Show (16:9)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Arial Black</vt:lpstr>
      <vt:lpstr>Calibri</vt:lpstr>
      <vt:lpstr>Kontortema</vt:lpstr>
      <vt:lpstr>OPARTGT015 MEZZEH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414</cp:revision>
  <dcterms:created xsi:type="dcterms:W3CDTF">2019-03-12T22:01:00Z</dcterms:created>
  <dcterms:modified xsi:type="dcterms:W3CDTF">2021-12-29T14:01:47Z</dcterms:modified>
</cp:coreProperties>
</file>